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74" r:id="rId2"/>
    <p:sldId id="295" r:id="rId3"/>
    <p:sldId id="279" r:id="rId4"/>
    <p:sldId id="288" r:id="rId5"/>
    <p:sldId id="290" r:id="rId6"/>
    <p:sldId id="291" r:id="rId7"/>
    <p:sldId id="296" r:id="rId8"/>
    <p:sldId id="292" r:id="rId9"/>
    <p:sldId id="273" r:id="rId10"/>
    <p:sldId id="276" r:id="rId11"/>
    <p:sldId id="281" r:id="rId12"/>
    <p:sldId id="293" r:id="rId13"/>
    <p:sldId id="294" r:id="rId14"/>
    <p:sldId id="297" r:id="rId15"/>
    <p:sldId id="285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5" autoAdjust="0"/>
    <p:restoredTop sz="63716" autoAdjust="0"/>
  </p:normalViewPr>
  <p:slideViewPr>
    <p:cSldViewPr snapToGrid="0">
      <p:cViewPr>
        <p:scale>
          <a:sx n="75" d="100"/>
          <a:sy n="75" d="100"/>
        </p:scale>
        <p:origin x="-19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0E36B-F511-49FF-8991-B0902F2F8D65}" type="doc">
      <dgm:prSet loTypeId="urn:microsoft.com/office/officeart/2005/8/layout/process1" loCatId="process" qsTypeId="urn:microsoft.com/office/officeart/2005/8/quickstyle/3d1" qsCatId="3D" csTypeId="urn:microsoft.com/office/officeart/2005/8/colors/accent0_1" csCatId="mainScheme" phldr="1"/>
      <dgm:spPr/>
    </dgm:pt>
    <dgm:pt modelId="{3E6BDF76-9908-4F15-8A0D-7A6546390F45}">
      <dgm:prSet phldrT="[Text]" custT="1"/>
      <dgm:spPr/>
      <dgm:t>
        <a:bodyPr/>
        <a:lstStyle/>
        <a:p>
          <a:r>
            <a:rPr lang="en-US" sz="2800" b="1" dirty="0" smtClean="0"/>
            <a:t>Dual Stream</a:t>
          </a:r>
        </a:p>
        <a:p>
          <a:r>
            <a:rPr lang="en-US" sz="2200" b="0" dirty="0" smtClean="0">
              <a:latin typeface="Arial" charset="0"/>
            </a:rPr>
            <a:t>Existing Program</a:t>
          </a:r>
        </a:p>
        <a:p>
          <a:r>
            <a:rPr lang="en-US" sz="2000" dirty="0" smtClean="0">
              <a:latin typeface="Arial" charset="0"/>
            </a:rPr>
            <a:t>manual/paper &amp; containers separated</a:t>
          </a:r>
          <a:r>
            <a:rPr lang="en-US" sz="2000" dirty="0" smtClean="0"/>
            <a:t> </a:t>
          </a:r>
          <a:endParaRPr lang="en-US" sz="2000" dirty="0"/>
        </a:p>
      </dgm:t>
    </dgm:pt>
    <dgm:pt modelId="{87B85B16-943C-4561-B7E0-875B575EDDD0}" type="parTrans" cxnId="{88659972-2E43-4832-A991-8227502DD548}">
      <dgm:prSet/>
      <dgm:spPr/>
      <dgm:t>
        <a:bodyPr/>
        <a:lstStyle/>
        <a:p>
          <a:endParaRPr lang="en-US"/>
        </a:p>
      </dgm:t>
    </dgm:pt>
    <dgm:pt modelId="{DF1D03D7-FFE5-4C9A-B6BF-1E3724F74169}" type="sibTrans" cxnId="{88659972-2E43-4832-A991-8227502DD548}">
      <dgm:prSet/>
      <dgm:spPr/>
      <dgm:t>
        <a:bodyPr/>
        <a:lstStyle/>
        <a:p>
          <a:r>
            <a:rPr lang="en-US" dirty="0" smtClean="0"/>
            <a:t>January 2015</a:t>
          </a:r>
          <a:endParaRPr lang="en-US" dirty="0"/>
        </a:p>
      </dgm:t>
    </dgm:pt>
    <dgm:pt modelId="{07D66D53-E20A-40B7-B485-609045C05D58}">
      <dgm:prSet phldrT="[Text]" custT="1"/>
      <dgm:spPr/>
      <dgm:t>
        <a:bodyPr/>
        <a:lstStyle/>
        <a:p>
          <a:r>
            <a:rPr lang="en-US" sz="2800" b="1" dirty="0" smtClean="0"/>
            <a:t>Single Sort </a:t>
          </a:r>
          <a:endParaRPr lang="en-US" sz="2800" b="1" dirty="0" smtClean="0">
            <a:latin typeface="Arial" charset="0"/>
          </a:endParaRPr>
        </a:p>
        <a:p>
          <a:r>
            <a:rPr lang="en-US" sz="2500" b="0" dirty="0" smtClean="0">
              <a:latin typeface="Arial" charset="0"/>
            </a:rPr>
            <a:t>Industry trend (cart)</a:t>
          </a:r>
        </a:p>
        <a:p>
          <a:r>
            <a:rPr lang="en-US" sz="2000" dirty="0" smtClean="0">
              <a:latin typeface="Arial" charset="0"/>
            </a:rPr>
            <a:t>automated/all recyclables mixed</a:t>
          </a:r>
          <a:endParaRPr lang="en-US" sz="2000" dirty="0"/>
        </a:p>
      </dgm:t>
    </dgm:pt>
    <dgm:pt modelId="{48558040-E2E4-45CD-A735-4C6D42F88541}" type="parTrans" cxnId="{CFF1968F-CB7A-46BD-94B3-2653935AFE3F}">
      <dgm:prSet/>
      <dgm:spPr/>
      <dgm:t>
        <a:bodyPr/>
        <a:lstStyle/>
        <a:p>
          <a:endParaRPr lang="en-US"/>
        </a:p>
      </dgm:t>
    </dgm:pt>
    <dgm:pt modelId="{83B5A5CD-1F4D-45EF-9339-DCF2876AE798}" type="sibTrans" cxnId="{CFF1968F-CB7A-46BD-94B3-2653935AFE3F}">
      <dgm:prSet/>
      <dgm:spPr/>
      <dgm:t>
        <a:bodyPr/>
        <a:lstStyle/>
        <a:p>
          <a:endParaRPr lang="en-US"/>
        </a:p>
      </dgm:t>
    </dgm:pt>
    <dgm:pt modelId="{008DEAC1-01C7-4909-B509-804D39170B39}" type="pres">
      <dgm:prSet presAssocID="{5240E36B-F511-49FF-8991-B0902F2F8D65}" presName="Name0" presStyleCnt="0">
        <dgm:presLayoutVars>
          <dgm:dir/>
          <dgm:resizeHandles val="exact"/>
        </dgm:presLayoutVars>
      </dgm:prSet>
      <dgm:spPr/>
    </dgm:pt>
    <dgm:pt modelId="{58DF0204-BF27-44C9-97BF-EE3440E839A9}" type="pres">
      <dgm:prSet presAssocID="{3E6BDF76-9908-4F15-8A0D-7A6546390F45}" presName="node" presStyleLbl="node1" presStyleIdx="0" presStyleCnt="2" custScaleX="81717" custScaleY="54019" custLinFactNeighborX="24159" custLinFactNeighborY="-54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B648F-8066-42C2-8A7B-5F091F16529D}" type="pres">
      <dgm:prSet presAssocID="{DF1D03D7-FFE5-4C9A-B6BF-1E3724F74169}" presName="sibTrans" presStyleLbl="sibTrans2D1" presStyleIdx="0" presStyleCnt="1" custScaleX="140160" custScaleY="73866"/>
      <dgm:spPr/>
      <dgm:t>
        <a:bodyPr/>
        <a:lstStyle/>
        <a:p>
          <a:endParaRPr lang="en-US"/>
        </a:p>
      </dgm:t>
    </dgm:pt>
    <dgm:pt modelId="{C31AFABA-2076-4C9D-99C3-9323C9438B86}" type="pres">
      <dgm:prSet presAssocID="{DF1D03D7-FFE5-4C9A-B6BF-1E3724F74169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5107289E-670F-4D7B-B628-8F892FE01853}" type="pres">
      <dgm:prSet presAssocID="{07D66D53-E20A-40B7-B485-609045C05D58}" presName="node" presStyleLbl="node1" presStyleIdx="1" presStyleCnt="2" custScaleX="83335" custScaleY="55066" custLinFactNeighborX="-3340" custLinFactNeighborY="-53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659972-2E43-4832-A991-8227502DD548}" srcId="{5240E36B-F511-49FF-8991-B0902F2F8D65}" destId="{3E6BDF76-9908-4F15-8A0D-7A6546390F45}" srcOrd="0" destOrd="0" parTransId="{87B85B16-943C-4561-B7E0-875B575EDDD0}" sibTransId="{DF1D03D7-FFE5-4C9A-B6BF-1E3724F74169}"/>
    <dgm:cxn modelId="{B342E48F-945D-407F-98CA-D13F5E2C3F30}" type="presOf" srcId="{DF1D03D7-FFE5-4C9A-B6BF-1E3724F74169}" destId="{C31AFABA-2076-4C9D-99C3-9323C9438B86}" srcOrd="1" destOrd="0" presId="urn:microsoft.com/office/officeart/2005/8/layout/process1"/>
    <dgm:cxn modelId="{D74DAD9F-3FDC-4476-9465-7A4B682A66AA}" type="presOf" srcId="{DF1D03D7-FFE5-4C9A-B6BF-1E3724F74169}" destId="{025B648F-8066-42C2-8A7B-5F091F16529D}" srcOrd="0" destOrd="0" presId="urn:microsoft.com/office/officeart/2005/8/layout/process1"/>
    <dgm:cxn modelId="{37BD9CAA-724B-4F81-A987-9C03BEB62A51}" type="presOf" srcId="{07D66D53-E20A-40B7-B485-609045C05D58}" destId="{5107289E-670F-4D7B-B628-8F892FE01853}" srcOrd="0" destOrd="0" presId="urn:microsoft.com/office/officeart/2005/8/layout/process1"/>
    <dgm:cxn modelId="{56CF9C0D-51AE-402D-8BAF-3413ABDFEF45}" type="presOf" srcId="{5240E36B-F511-49FF-8991-B0902F2F8D65}" destId="{008DEAC1-01C7-4909-B509-804D39170B39}" srcOrd="0" destOrd="0" presId="urn:microsoft.com/office/officeart/2005/8/layout/process1"/>
    <dgm:cxn modelId="{CFF1968F-CB7A-46BD-94B3-2653935AFE3F}" srcId="{5240E36B-F511-49FF-8991-B0902F2F8D65}" destId="{07D66D53-E20A-40B7-B485-609045C05D58}" srcOrd="1" destOrd="0" parTransId="{48558040-E2E4-45CD-A735-4C6D42F88541}" sibTransId="{83B5A5CD-1F4D-45EF-9339-DCF2876AE798}"/>
    <dgm:cxn modelId="{B7110B64-0910-46A8-B74C-5D49C84ABF43}" type="presOf" srcId="{3E6BDF76-9908-4F15-8A0D-7A6546390F45}" destId="{58DF0204-BF27-44C9-97BF-EE3440E839A9}" srcOrd="0" destOrd="0" presId="urn:microsoft.com/office/officeart/2005/8/layout/process1"/>
    <dgm:cxn modelId="{20788582-9B56-45FB-8F91-91FC95A760B3}" type="presParOf" srcId="{008DEAC1-01C7-4909-B509-804D39170B39}" destId="{58DF0204-BF27-44C9-97BF-EE3440E839A9}" srcOrd="0" destOrd="0" presId="urn:microsoft.com/office/officeart/2005/8/layout/process1"/>
    <dgm:cxn modelId="{4A427656-67B9-48BF-BFCD-9CE295AC13EA}" type="presParOf" srcId="{008DEAC1-01C7-4909-B509-804D39170B39}" destId="{025B648F-8066-42C2-8A7B-5F091F16529D}" srcOrd="1" destOrd="0" presId="urn:microsoft.com/office/officeart/2005/8/layout/process1"/>
    <dgm:cxn modelId="{03D37B3D-6837-416D-8D4F-7986927C584A}" type="presParOf" srcId="{025B648F-8066-42C2-8A7B-5F091F16529D}" destId="{C31AFABA-2076-4C9D-99C3-9323C9438B86}" srcOrd="0" destOrd="0" presId="urn:microsoft.com/office/officeart/2005/8/layout/process1"/>
    <dgm:cxn modelId="{1CCD1777-CD2C-4E44-9CC0-8206D8A02C7B}" type="presParOf" srcId="{008DEAC1-01C7-4909-B509-804D39170B39}" destId="{5107289E-670F-4D7B-B628-8F892FE0185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F0204-BF27-44C9-97BF-EE3440E839A9}">
      <dsp:nvSpPr>
        <dsp:cNvPr id="0" name=""/>
        <dsp:cNvSpPr/>
      </dsp:nvSpPr>
      <dsp:spPr>
        <a:xfrm>
          <a:off x="311867" y="0"/>
          <a:ext cx="3602510" cy="15509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Dual Stream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latin typeface="Arial" charset="0"/>
            </a:rPr>
            <a:t>Existing Program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</a:rPr>
            <a:t>manual/paper &amp; containers separated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357294" y="45427"/>
        <a:ext cx="3511656" cy="1460131"/>
      </dsp:txXfrm>
    </dsp:sp>
    <dsp:sp modelId="{025B648F-8066-42C2-8A7B-5F091F16529D}">
      <dsp:nvSpPr>
        <dsp:cNvPr id="0" name=""/>
        <dsp:cNvSpPr/>
      </dsp:nvSpPr>
      <dsp:spPr>
        <a:xfrm rot="10576">
          <a:off x="4117885" y="379486"/>
          <a:ext cx="1052941" cy="8075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January 2015</a:t>
          </a:r>
          <a:endParaRPr lang="en-US" sz="1700" kern="1200" dirty="0"/>
        </a:p>
      </dsp:txBody>
      <dsp:txXfrm>
        <a:off x="4117886" y="540630"/>
        <a:ext cx="810665" cy="484552"/>
      </dsp:txXfrm>
    </dsp:sp>
    <dsp:sp modelId="{5107289E-670F-4D7B-B628-8F892FE01853}">
      <dsp:nvSpPr>
        <dsp:cNvPr id="0" name=""/>
        <dsp:cNvSpPr/>
      </dsp:nvSpPr>
      <dsp:spPr>
        <a:xfrm>
          <a:off x="5331810" y="0"/>
          <a:ext cx="3673840" cy="1582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Single Sort </a:t>
          </a:r>
          <a:endParaRPr lang="en-US" sz="2800" b="1" kern="1200" dirty="0" smtClean="0">
            <a:latin typeface="Arial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latin typeface="Arial" charset="0"/>
            </a:rPr>
            <a:t>Industry trend (cart)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charset="0"/>
            </a:rPr>
            <a:t>automated/all recyclables mixed</a:t>
          </a:r>
          <a:endParaRPr lang="en-US" sz="2000" kern="1200" dirty="0"/>
        </a:p>
      </dsp:txBody>
      <dsp:txXfrm>
        <a:off x="5378148" y="46338"/>
        <a:ext cx="3581164" cy="1489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E14C32-E4D5-496F-AED1-CB2B87542ECA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1D220D-E479-444C-9596-F5D8FC8588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5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8EC63-2393-4445-A7D3-192D77756E92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BE1A1-07A2-43F6-A7F0-216C55C9AB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04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FCDBC-D80A-4913-82C6-BBF939D67C4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818534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Costs for one bag/week = $168/year (not including fuel, time, labor, etc…)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BE1A1-07A2-43F6-A7F0-216C55C9ABE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29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COSTS – discuss</a:t>
            </a:r>
            <a:r>
              <a:rPr lang="en-US" baseline="0" dirty="0" smtClean="0"/>
              <a:t> the adjustments briefly – assure there are limitations to fee increases.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BE1A1-07A2-43F6-A7F0-216C55C9ABE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81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BE1A1-07A2-43F6-A7F0-216C55C9ABE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190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BE1A1-07A2-43F6-A7F0-216C55C9ABE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2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BE1A1-07A2-43F6-A7F0-216C55C9ABE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958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45B7C-CFA8-47F5-A381-DD4E4FBBE7AB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68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BE1A1-07A2-43F6-A7F0-216C55C9ABE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8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BE1A1-07A2-43F6-A7F0-216C55C9ABE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04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BE1A1-07A2-43F6-A7F0-216C55C9ABE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98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BE1A1-07A2-43F6-A7F0-216C55C9ABE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369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Annual</a:t>
            </a:r>
            <a:r>
              <a:rPr lang="en-US" baseline="0" dirty="0" smtClean="0"/>
              <a:t> cost savings $5-7/unit/month – $60-80/unit/year = over $200,000</a:t>
            </a:r>
            <a:endParaRPr lang="en-US" dirty="0" smtClean="0"/>
          </a:p>
          <a:p>
            <a:r>
              <a:rPr lang="en-US" dirty="0" smtClean="0"/>
              <a:t>Diversion</a:t>
            </a:r>
            <a:r>
              <a:rPr lang="en-US" baseline="0" dirty="0" smtClean="0"/>
              <a:t> is expected at 200 tons for automated curbside = average of 8,000/year in additional savings over the 7 year contract term (Total of $56,000).</a:t>
            </a:r>
          </a:p>
          <a:p>
            <a:r>
              <a:rPr lang="en-US" baseline="0" dirty="0" smtClean="0"/>
              <a:t>Also, recycling tons through an automated curbside system are projected to yield an average of 178 more/year than in a UTD system which = over $17,000/</a:t>
            </a:r>
            <a:r>
              <a:rPr lang="en-US" baseline="0" dirty="0" err="1" smtClean="0"/>
              <a:t>yr</a:t>
            </a:r>
            <a:r>
              <a:rPr lang="en-US" baseline="0" dirty="0" smtClean="0"/>
              <a:t> (Total of over $100,000)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BE1A1-07A2-43F6-A7F0-216C55C9ABE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208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13,370 for manual</a:t>
            </a:r>
            <a:r>
              <a:rPr lang="en-US" baseline="0" dirty="0" smtClean="0"/>
              <a:t> UTD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BE1A1-07A2-43F6-A7F0-216C55C9ABE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7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6251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8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5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274638"/>
            <a:ext cx="180178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979968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9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4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4010335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60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08" y="2011680"/>
            <a:ext cx="356616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793" y="2011680"/>
            <a:ext cx="356616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7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1913470"/>
            <a:ext cx="356616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" y="2656566"/>
            <a:ext cx="356616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3423" y="1913470"/>
            <a:ext cx="356616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3423" y="2656564"/>
            <a:ext cx="356616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9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0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4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2120054"/>
            <a:ext cx="459486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1767" y="2147487"/>
            <a:ext cx="24003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48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0120" y="2211494"/>
            <a:ext cx="459486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3016" y="2150621"/>
            <a:ext cx="24003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189" y="2011680"/>
            <a:ext cx="733806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1699" y="6422855"/>
            <a:ext cx="2250671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7353" y="6422855"/>
            <a:ext cx="3783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195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60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57200"/>
            <a:ext cx="8839200" cy="1295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+mn-lt"/>
              </a:rPr>
              <a:t>Waukesha County Recycling  </a:t>
            </a:r>
            <a:endParaRPr lang="en-US" sz="44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1410789" y="4406539"/>
            <a:ext cx="5867400" cy="1246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Waukesha County </a:t>
            </a:r>
          </a:p>
          <a:p>
            <a:pPr algn="ctr"/>
            <a:r>
              <a:rPr lang="en-US" sz="2400" b="1" dirty="0"/>
              <a:t>Department of Parks &amp; Land Use 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467" y="2289352"/>
            <a:ext cx="2908044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23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8" y="248312"/>
            <a:ext cx="8728365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County financial assistance</a:t>
            </a:r>
            <a:br>
              <a:rPr lang="en-US" dirty="0" smtClean="0"/>
            </a:br>
            <a:r>
              <a:rPr lang="en-US" sz="3600" dirty="0" smtClean="0"/>
              <a:t>Recycling Containers and Direct Haul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945" y="2079917"/>
            <a:ext cx="85725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/>
              <a:t>To be paid </a:t>
            </a:r>
            <a:r>
              <a:rPr lang="en-US" sz="2800" b="1" dirty="0"/>
              <a:t>annually in conjunction with dividend payment &amp; will require: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Executed Intergovernmental Agreement (County &amp; Municipality)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Executed municipal single sort recycling collection contract (Municipality/Hauler)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 algn="ctr">
              <a:spcAft>
                <a:spcPts val="600"/>
              </a:spcAft>
            </a:pPr>
            <a:r>
              <a:rPr lang="en-US" sz="2400" dirty="0"/>
              <a:t>Estimated to </a:t>
            </a:r>
            <a:r>
              <a:rPr lang="en-US" sz="2400" dirty="0" smtClean="0"/>
              <a:t>provide the Town of Merton an </a:t>
            </a:r>
            <a:r>
              <a:rPr lang="en-US" sz="2400" dirty="0"/>
              <a:t>additional </a:t>
            </a:r>
            <a:r>
              <a:rPr lang="en-US" sz="2400" b="1" dirty="0"/>
              <a:t>$21,800/year </a:t>
            </a:r>
            <a:endParaRPr lang="en-US" sz="2400" b="1" dirty="0" smtClean="0"/>
          </a:p>
          <a:p>
            <a:pPr lvl="1" algn="ctr">
              <a:spcAft>
                <a:spcPts val="600"/>
              </a:spcAft>
            </a:pPr>
            <a:r>
              <a:rPr lang="en-US" dirty="0" smtClean="0"/>
              <a:t>(based on an automated curbside collection service)</a:t>
            </a:r>
            <a:endParaRPr lang="en-US" dirty="0"/>
          </a:p>
          <a:p>
            <a:endParaRPr lang="en-US" b="1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13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Resident Questions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645" y="2011680"/>
            <a:ext cx="8676410" cy="4659284"/>
          </a:xfrm>
        </p:spPr>
        <p:txBody>
          <a:bodyPr>
            <a:normAutofit/>
          </a:bodyPr>
          <a:lstStyle/>
          <a:p>
            <a:r>
              <a:rPr lang="en-US" dirty="0" smtClean="0"/>
              <a:t>Seasonal Residents &amp; Cost Savings</a:t>
            </a:r>
          </a:p>
          <a:p>
            <a:pPr lvl="1"/>
            <a:r>
              <a:rPr lang="en-US" dirty="0" smtClean="0"/>
              <a:t>This is something that could be discussed during negotiations between the Town and Vendor </a:t>
            </a:r>
          </a:p>
          <a:p>
            <a:r>
              <a:rPr lang="en-US" dirty="0" smtClean="0"/>
              <a:t>Town Transfer Station</a:t>
            </a:r>
          </a:p>
          <a:p>
            <a:pPr lvl="1"/>
            <a:r>
              <a:rPr lang="en-US" dirty="0" smtClean="0"/>
              <a:t>Costs savings anticipated with automated curbside service under a municipal contract (based on one bag/week)</a:t>
            </a:r>
          </a:p>
          <a:p>
            <a:pPr lvl="1"/>
            <a:r>
              <a:rPr lang="en-US" dirty="0" smtClean="0"/>
              <a:t>There are 17 municipal drop-off sites/transfer stations all with municipal collection contracts </a:t>
            </a:r>
          </a:p>
          <a:p>
            <a:pPr lvl="1"/>
            <a:r>
              <a:rPr lang="en-US" dirty="0" smtClean="0"/>
              <a:t>The Town is not planning to close the site just remove the garbage dumpsters</a:t>
            </a:r>
            <a:endParaRPr lang="en-US" dirty="0"/>
          </a:p>
          <a:p>
            <a:r>
              <a:rPr lang="en-US" dirty="0" smtClean="0"/>
              <a:t>Take materials to my business</a:t>
            </a:r>
          </a:p>
          <a:p>
            <a:pPr lvl="1"/>
            <a:r>
              <a:rPr lang="en-US" dirty="0" smtClean="0"/>
              <a:t>Technically residential materials should remain separate from commercial</a:t>
            </a:r>
          </a:p>
          <a:p>
            <a:pPr lvl="1"/>
            <a:r>
              <a:rPr lang="en-US" dirty="0" smtClean="0"/>
              <a:t>Loss of recyclables reduces revenue for municipality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0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Resident Questions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645" y="2011680"/>
            <a:ext cx="8614064" cy="4846320"/>
          </a:xfrm>
        </p:spPr>
        <p:txBody>
          <a:bodyPr>
            <a:normAutofit/>
          </a:bodyPr>
          <a:lstStyle/>
          <a:p>
            <a:r>
              <a:rPr lang="en-US" dirty="0"/>
              <a:t>Up-the-drive service</a:t>
            </a:r>
          </a:p>
          <a:p>
            <a:pPr lvl="1"/>
            <a:r>
              <a:rPr lang="en-US" dirty="0"/>
              <a:t>Residents may have option </a:t>
            </a:r>
            <a:r>
              <a:rPr lang="en-US" dirty="0" smtClean="0"/>
              <a:t>to subscribe for </a:t>
            </a:r>
            <a:r>
              <a:rPr lang="en-US" dirty="0"/>
              <a:t>this service at extra cost</a:t>
            </a:r>
          </a:p>
          <a:p>
            <a:pPr lvl="1"/>
            <a:r>
              <a:rPr lang="en-US" dirty="0"/>
              <a:t>Cost may be </a:t>
            </a:r>
            <a:r>
              <a:rPr lang="en-US" dirty="0" smtClean="0"/>
              <a:t>negotiated by Town </a:t>
            </a:r>
            <a:r>
              <a:rPr lang="en-US" dirty="0"/>
              <a:t>for residents to obtain cost </a:t>
            </a:r>
            <a:r>
              <a:rPr lang="en-US" dirty="0" smtClean="0"/>
              <a:t>controls</a:t>
            </a:r>
          </a:p>
          <a:p>
            <a:pPr lvl="1"/>
            <a:r>
              <a:rPr lang="en-US" dirty="0" smtClean="0"/>
              <a:t>Service is higher cost, not as efficient </a:t>
            </a:r>
          </a:p>
          <a:p>
            <a:r>
              <a:rPr lang="en-US" dirty="0" smtClean="0"/>
              <a:t>Burning Solid Waste</a:t>
            </a:r>
          </a:p>
          <a:p>
            <a:pPr lvl="1"/>
            <a:r>
              <a:rPr lang="en-US" dirty="0" smtClean="0"/>
              <a:t>Prohibited State-wide and in Town of Merton</a:t>
            </a:r>
            <a:endParaRPr lang="en-US" dirty="0"/>
          </a:p>
          <a:p>
            <a:r>
              <a:rPr lang="en-US" dirty="0" smtClean="0"/>
              <a:t>Cost Savings</a:t>
            </a:r>
          </a:p>
          <a:p>
            <a:pPr lvl="1"/>
            <a:r>
              <a:rPr lang="en-US" dirty="0" smtClean="0"/>
              <a:t>All costs provided to the Town are the actual proposals received from vendors</a:t>
            </a:r>
          </a:p>
          <a:p>
            <a:pPr lvl="1"/>
            <a:r>
              <a:rPr lang="en-US" dirty="0" smtClean="0"/>
              <a:t>RFP and contract cost control provisions</a:t>
            </a:r>
          </a:p>
          <a:p>
            <a:pPr lvl="1"/>
            <a:r>
              <a:rPr lang="en-US" dirty="0" smtClean="0"/>
              <a:t>80</a:t>
            </a:r>
            <a:r>
              <a:rPr lang="en-US" dirty="0"/>
              <a:t>% pay for subscription service at $400 or </a:t>
            </a:r>
            <a:r>
              <a:rPr lang="en-US" dirty="0" smtClean="0"/>
              <a:t>more/year</a:t>
            </a:r>
          </a:p>
          <a:p>
            <a:pPr lvl="1"/>
            <a:r>
              <a:rPr lang="en-US" dirty="0" smtClean="0"/>
              <a:t>Cost savings will be greater than 50% </a:t>
            </a:r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83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Resident Comments</a:t>
            </a:r>
            <a:br>
              <a:rPr lang="en-US" dirty="0" smtClean="0"/>
            </a:br>
            <a:r>
              <a:rPr lang="en-US" dirty="0" smtClean="0"/>
              <a:t>Pro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19" y="2011681"/>
            <a:ext cx="8686800" cy="4585062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Second time considered and interested in saving funds</a:t>
            </a:r>
          </a:p>
          <a:p>
            <a:r>
              <a:rPr lang="en-US" sz="3000" dirty="0" smtClean="0"/>
              <a:t>Welcomes reduced costs</a:t>
            </a:r>
          </a:p>
          <a:p>
            <a:r>
              <a:rPr lang="en-US" sz="3000" dirty="0" smtClean="0"/>
              <a:t>Endorses trying to control escalating costs</a:t>
            </a:r>
          </a:p>
          <a:p>
            <a:r>
              <a:rPr lang="en-US" sz="3000" dirty="0" smtClean="0"/>
              <a:t>Strongly urges participation</a:t>
            </a:r>
          </a:p>
          <a:p>
            <a:r>
              <a:rPr lang="en-US" sz="3000" dirty="0" smtClean="0"/>
              <a:t>Appreciates the savings offered</a:t>
            </a:r>
          </a:p>
          <a:p>
            <a:pPr>
              <a:spcAft>
                <a:spcPts val="600"/>
              </a:spcAft>
            </a:pPr>
            <a:r>
              <a:rPr lang="en-US" sz="3000" dirty="0" smtClean="0"/>
              <a:t>Championing the idea</a:t>
            </a:r>
          </a:p>
          <a:p>
            <a:r>
              <a:rPr lang="en-US" sz="3000" dirty="0" smtClean="0"/>
              <a:t>Thrilled to have contract and cost savings</a:t>
            </a:r>
          </a:p>
          <a:p>
            <a:r>
              <a:rPr lang="en-US" sz="3000" dirty="0" smtClean="0"/>
              <a:t>Time for contract – dump is inconvenient</a:t>
            </a:r>
          </a:p>
          <a:p>
            <a:r>
              <a:rPr lang="en-US" sz="3000" dirty="0" smtClean="0"/>
              <a:t>Makes sense to not have multiple carriers</a:t>
            </a:r>
          </a:p>
          <a:p>
            <a:pPr lvl="1"/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73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Residents comments</a:t>
            </a:r>
            <a:br>
              <a:rPr lang="en-US" dirty="0" smtClean="0"/>
            </a:br>
            <a:r>
              <a:rPr lang="en-US" dirty="0" smtClean="0"/>
              <a:t>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3" y="2419894"/>
            <a:ext cx="7717735" cy="4206240"/>
          </a:xfrm>
        </p:spPr>
        <p:txBody>
          <a:bodyPr/>
          <a:lstStyle/>
          <a:p>
            <a:r>
              <a:rPr lang="en-US" sz="2800" dirty="0" smtClean="0"/>
              <a:t>Saving money using the dump</a:t>
            </a:r>
          </a:p>
          <a:p>
            <a:r>
              <a:rPr lang="en-US" sz="2800" dirty="0" smtClean="0"/>
              <a:t>Prefer dump</a:t>
            </a:r>
          </a:p>
          <a:p>
            <a:r>
              <a:rPr lang="en-US" sz="2800" dirty="0" smtClean="0"/>
              <a:t>Too many taxes</a:t>
            </a:r>
          </a:p>
          <a:p>
            <a:r>
              <a:rPr lang="en-US" sz="2800" dirty="0" smtClean="0"/>
              <a:t>Would rather choose contractor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63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1081" y="2857500"/>
            <a:ext cx="9784080" cy="22778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Rebecca Mattano, Solid Waste Supervisor</a:t>
            </a:r>
          </a:p>
          <a:p>
            <a:pPr marL="0" indent="0" algn="ctr">
              <a:buNone/>
            </a:pPr>
            <a:r>
              <a:rPr lang="en-US" u="sng" dirty="0" smtClean="0"/>
              <a:t>rmattano@waukeshacounty.gov </a:t>
            </a:r>
          </a:p>
          <a:p>
            <a:pPr marL="0" indent="0" algn="ctr">
              <a:buNone/>
            </a:pPr>
            <a:r>
              <a:rPr lang="en-US" dirty="0" smtClean="0"/>
              <a:t>Waukesha County Department of Parks &amp; Land Use</a:t>
            </a:r>
          </a:p>
          <a:p>
            <a:pPr marL="0" indent="0" algn="ctr">
              <a:buNone/>
            </a:pPr>
            <a:r>
              <a:rPr lang="en-US" dirty="0" smtClean="0"/>
              <a:t>262-896-8300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7772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Waukesha County Recycling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2011679"/>
            <a:ext cx="8523515" cy="4634049"/>
          </a:xfrm>
        </p:spPr>
        <p:txBody>
          <a:bodyPr>
            <a:norm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n-US" sz="4000" dirty="0" smtClean="0"/>
              <a:t>“</a:t>
            </a:r>
            <a:r>
              <a:rPr lang="en-US" sz="4000" dirty="0"/>
              <a:t>Responsible Unit” </a:t>
            </a:r>
            <a:r>
              <a:rPr lang="en-US" sz="4000" dirty="0" smtClean="0"/>
              <a:t>for </a:t>
            </a:r>
            <a:r>
              <a:rPr lang="en-US" sz="4000" dirty="0"/>
              <a:t>25 </a:t>
            </a:r>
            <a:r>
              <a:rPr lang="en-US" sz="4000" dirty="0" smtClean="0"/>
              <a:t>Communities 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Community </a:t>
            </a:r>
            <a:r>
              <a:rPr lang="en-US" sz="2800" dirty="0"/>
              <a:t>“opt-in” resolutions 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County administers </a:t>
            </a:r>
            <a:r>
              <a:rPr lang="en-US" sz="2800" dirty="0"/>
              <a:t>state grant funds on behalf of 25 </a:t>
            </a:r>
            <a:r>
              <a:rPr lang="en-US" sz="2800" dirty="0" smtClean="0"/>
              <a:t>communities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County provides recycling dividends </a:t>
            </a:r>
          </a:p>
          <a:p>
            <a:pPr lvl="2">
              <a:spcAft>
                <a:spcPts val="600"/>
              </a:spcAft>
            </a:pPr>
            <a:r>
              <a:rPr lang="en-US" sz="2800" dirty="0" smtClean="0"/>
              <a:t>$12 million since 2001</a:t>
            </a:r>
            <a:endParaRPr lang="en-US" sz="2800" dirty="0"/>
          </a:p>
          <a:p>
            <a:pPr lvl="1">
              <a:spcAft>
                <a:spcPts val="600"/>
              </a:spcAft>
            </a:pPr>
            <a:r>
              <a:rPr lang="en-US" sz="2800" dirty="0" smtClean="0"/>
              <a:t>County </a:t>
            </a:r>
            <a:r>
              <a:rPr lang="en-US" sz="2800" dirty="0"/>
              <a:t>leads/coordinates recycling education program 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County </a:t>
            </a:r>
            <a:r>
              <a:rPr lang="en-US" sz="2800" dirty="0" smtClean="0"/>
              <a:t>funds recycling </a:t>
            </a:r>
            <a:r>
              <a:rPr lang="en-US" sz="2800" dirty="0"/>
              <a:t>bins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1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Recycling Program conversion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45" y="3615684"/>
            <a:ext cx="3875809" cy="2760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126" y="3615684"/>
            <a:ext cx="3383933" cy="2939887"/>
          </a:xfrm>
          <a:prstGeom prst="rect">
            <a:avLst/>
          </a:prstGeom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357763209"/>
              </p:ext>
            </p:extLst>
          </p:nvPr>
        </p:nvGraphicFramePr>
        <p:xfrm>
          <a:off x="0" y="1974273"/>
          <a:ext cx="905558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03918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Advantages of</a:t>
            </a:r>
            <a:br>
              <a:rPr lang="en-US" dirty="0" smtClean="0"/>
            </a:br>
            <a:r>
              <a:rPr lang="en-US" dirty="0" smtClean="0"/>
              <a:t>Single Sort Recycling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491" y="2522229"/>
            <a:ext cx="3319027" cy="3581685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2737" y="2062899"/>
            <a:ext cx="5309754" cy="4500347"/>
          </a:xfrm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Simplifies recycling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Larger, wheeled cart holds 5x more materials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More materials can be accepted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 #1-7 plastics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More haulers offer the service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Competition for collection contracts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879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Advantages of</a:t>
            </a:r>
            <a:br>
              <a:rPr lang="en-US" dirty="0" smtClean="0"/>
            </a:br>
            <a:r>
              <a:rPr lang="en-US" dirty="0" smtClean="0"/>
              <a:t>Single Sort Recycling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0" y="2501204"/>
            <a:ext cx="3365323" cy="3631644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066" y="2017475"/>
            <a:ext cx="5561634" cy="45991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Saves Money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Significantly increases recycling rates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Projected </a:t>
            </a:r>
            <a:r>
              <a:rPr lang="en-US" sz="2200" dirty="0"/>
              <a:t>38% </a:t>
            </a:r>
            <a:r>
              <a:rPr lang="en-US" sz="2200" dirty="0" smtClean="0"/>
              <a:t>increase </a:t>
            </a:r>
            <a:r>
              <a:rPr lang="en-US" sz="2200" dirty="0"/>
              <a:t>for Town of Merton (AC)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Increased program revenue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Decreased landfill </a:t>
            </a:r>
            <a:r>
              <a:rPr lang="en-US" sz="2400" dirty="0" smtClean="0"/>
              <a:t>disposal costs &amp; fees</a:t>
            </a:r>
            <a:endParaRPr lang="en-US" sz="2400" dirty="0"/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6-12%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Automated Curbside Collection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Increased collection efficiency 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Every-other-week recycling collection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631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Coordinated Collection </a:t>
            </a:r>
            <a:br>
              <a:rPr lang="en-US" dirty="0" smtClean="0"/>
            </a:br>
            <a:r>
              <a:rPr lang="en-US" dirty="0" smtClean="0"/>
              <a:t>Request for proposals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7427" y="1995130"/>
            <a:ext cx="8717974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County facilitated on behalf of 20 municipalities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Highlights: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Competitive pricing from 4 companies &amp; group pricing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No “bundling” of costs/transparency in prices &amp; annual increases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Separation of refuse disposal costs allows community to realize cost savings from increased </a:t>
            </a:r>
            <a:r>
              <a:rPr lang="en-US" sz="2000" dirty="0" smtClean="0"/>
              <a:t>recycling and reduction in refuse</a:t>
            </a:r>
            <a:endParaRPr lang="en-US" sz="2000" dirty="0"/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 “double dipping” on CPI and Fuel surcharges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 CPI on state tip fees &amp; no “environmental fees”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Compare costs of services </a:t>
            </a:r>
            <a:r>
              <a:rPr lang="en-US" sz="2000" dirty="0"/>
              <a:t>(</a:t>
            </a:r>
            <a:r>
              <a:rPr lang="en-US" sz="2000" dirty="0" smtClean="0"/>
              <a:t>Automated vs. Up-the-drive)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1539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Local Collection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2011680"/>
            <a:ext cx="8523515" cy="4206240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r>
              <a:rPr lang="en-US" sz="2800" dirty="0" smtClean="0"/>
              <a:t>Municipal Contracts vs. Subscription Service</a:t>
            </a:r>
          </a:p>
          <a:p>
            <a:pPr lvl="3">
              <a:spcAft>
                <a:spcPts val="600"/>
              </a:spcAft>
            </a:pPr>
            <a:r>
              <a:rPr lang="en-US" sz="2800" dirty="0" smtClean="0"/>
              <a:t> </a:t>
            </a:r>
            <a:r>
              <a:rPr lang="en-US" sz="2400" dirty="0" smtClean="0"/>
              <a:t>22/25 have municipal contracts</a:t>
            </a:r>
          </a:p>
          <a:p>
            <a:pPr lvl="3">
              <a:spcAft>
                <a:spcPts val="600"/>
              </a:spcAft>
            </a:pPr>
            <a:r>
              <a:rPr lang="en-US" sz="2400" dirty="0" smtClean="0"/>
              <a:t>All 3 considering municipal contracts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Automated vs. Up-the-Drive Service (UTD)</a:t>
            </a:r>
          </a:p>
          <a:p>
            <a:pPr lvl="2">
              <a:spcAft>
                <a:spcPts val="600"/>
              </a:spcAft>
            </a:pPr>
            <a:r>
              <a:rPr lang="en-US" sz="2600" dirty="0" smtClean="0"/>
              <a:t>Automated service proposal costs = 56% cost savings over UTD</a:t>
            </a:r>
          </a:p>
        </p:txBody>
      </p:sp>
    </p:spTree>
    <p:extLst>
      <p:ext uri="{BB962C8B-B14F-4D97-AF65-F5344CB8AC3E}">
        <p14:creationId xmlns:p14="http://schemas.microsoft.com/office/powerpoint/2010/main" val="1168782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Advantages of</a:t>
            </a:r>
            <a:br>
              <a:rPr lang="en-US" dirty="0" smtClean="0"/>
            </a:br>
            <a:r>
              <a:rPr lang="en-US" dirty="0" smtClean="0"/>
              <a:t>Municipal 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2115589"/>
            <a:ext cx="8603673" cy="42062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Lower cost for residents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Estimated </a:t>
            </a:r>
            <a:r>
              <a:rPr lang="en-US" sz="2400" dirty="0" smtClean="0"/>
              <a:t>greater than 50% cost savings based on proposals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Increased competition for contracts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Improved accountability and dispute resolution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Reduced noise, traffic and pollution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Improved efficiencies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Town will be eligible for County Financial Assistance </a:t>
            </a:r>
          </a:p>
        </p:txBody>
      </p:sp>
    </p:spTree>
    <p:extLst>
      <p:ext uri="{BB962C8B-B14F-4D97-AF65-F5344CB8AC3E}">
        <p14:creationId xmlns:p14="http://schemas.microsoft.com/office/powerpoint/2010/main" val="2942954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Municipal Service Considerations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3" y="1913470"/>
            <a:ext cx="4180113" cy="743094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Automated Curbside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18957" y="1888887"/>
            <a:ext cx="4141111" cy="743094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Manual Up-the-Drive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95943" y="2777098"/>
            <a:ext cx="4180113" cy="356616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en-US" sz="2400" dirty="0" smtClean="0"/>
              <a:t>96 Gallon Recycling Container</a:t>
            </a:r>
          </a:p>
          <a:p>
            <a:pPr lvl="1"/>
            <a:r>
              <a:rPr lang="en-US" dirty="0" smtClean="0"/>
              <a:t>Increased recycling rate: &gt;25%</a:t>
            </a:r>
          </a:p>
          <a:p>
            <a:pPr lvl="1"/>
            <a:r>
              <a:rPr lang="en-US" dirty="0" smtClean="0"/>
              <a:t>Increased recycling revenue</a:t>
            </a:r>
          </a:p>
          <a:p>
            <a:pPr lvl="1"/>
            <a:r>
              <a:rPr lang="en-US" dirty="0" smtClean="0"/>
              <a:t>Decreased landfill disposal costs:  12% est. diversion</a:t>
            </a:r>
          </a:p>
          <a:p>
            <a:pPr lvl="1"/>
            <a:r>
              <a:rPr lang="en-US" dirty="0" smtClean="0"/>
              <a:t>Every-other-week recycling pick up = decreased collection costs</a:t>
            </a:r>
          </a:p>
          <a:p>
            <a:pPr lvl="1"/>
            <a:r>
              <a:rPr lang="en-US" dirty="0" smtClean="0"/>
              <a:t>Increased collection efficiencies = decreased collection costs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18957" y="2777098"/>
            <a:ext cx="4261757" cy="356616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228600" lvl="1" indent="0">
              <a:buNone/>
            </a:pPr>
            <a:r>
              <a:rPr lang="en-US" sz="2400" dirty="0" smtClean="0"/>
              <a:t>32 Gallon Recycling Container</a:t>
            </a:r>
          </a:p>
          <a:p>
            <a:pPr lvl="1"/>
            <a:r>
              <a:rPr lang="en-US" dirty="0" smtClean="0"/>
              <a:t>Recycling </a:t>
            </a:r>
            <a:r>
              <a:rPr lang="en-US" dirty="0"/>
              <a:t>rate increase: &lt; 25%</a:t>
            </a:r>
          </a:p>
          <a:p>
            <a:pPr lvl="1"/>
            <a:r>
              <a:rPr lang="en-US" dirty="0"/>
              <a:t>Lost recycling revenue</a:t>
            </a:r>
          </a:p>
          <a:p>
            <a:pPr lvl="1"/>
            <a:r>
              <a:rPr lang="en-US" dirty="0"/>
              <a:t>Higher landfill disposal costs: 6% est. diversion rate </a:t>
            </a:r>
            <a:endParaRPr lang="en-US" dirty="0" smtClean="0"/>
          </a:p>
          <a:p>
            <a:pPr lvl="1"/>
            <a:r>
              <a:rPr lang="en-US" dirty="0" smtClean="0"/>
              <a:t>Weekly </a:t>
            </a:r>
            <a:r>
              <a:rPr lang="en-US" dirty="0"/>
              <a:t>collection = increased collection costs </a:t>
            </a:r>
            <a:endParaRPr lang="en-US" dirty="0" smtClean="0"/>
          </a:p>
          <a:p>
            <a:pPr lvl="1"/>
            <a:r>
              <a:rPr lang="en-US" dirty="0" smtClean="0"/>
              <a:t>Costs are estimated to be 56% higher than automated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47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TC103090430[[fn=Banded]]</Template>
  <TotalTime>1832</TotalTime>
  <Words>831</Words>
  <Application>Microsoft Office PowerPoint</Application>
  <PresentationFormat>On-screen Show (4:3)</PresentationFormat>
  <Paragraphs>147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Banded</vt:lpstr>
      <vt:lpstr> Waukesha County Recycling  </vt:lpstr>
      <vt:lpstr>Waukesha County Recycling Program</vt:lpstr>
      <vt:lpstr>Recycling Program conversion</vt:lpstr>
      <vt:lpstr>Advantages of Single Sort Recycling</vt:lpstr>
      <vt:lpstr>Advantages of Single Sort Recycling</vt:lpstr>
      <vt:lpstr>Coordinated Collection  Request for proposals</vt:lpstr>
      <vt:lpstr>Local Collection Decisions</vt:lpstr>
      <vt:lpstr>Advantages of Municipal contracts</vt:lpstr>
      <vt:lpstr>Municipal Service Considerations</vt:lpstr>
      <vt:lpstr>County financial assistance Recycling Containers and Direct Haul </vt:lpstr>
      <vt:lpstr>Resident Questions</vt:lpstr>
      <vt:lpstr>Resident Questions</vt:lpstr>
      <vt:lpstr>Resident Comments Pro</vt:lpstr>
      <vt:lpstr>Residents comments Con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Municipal collection contracts</dc:title>
  <dc:creator>Rebecca Mattano</dc:creator>
  <cp:lastModifiedBy>susie oman</cp:lastModifiedBy>
  <cp:revision>281</cp:revision>
  <cp:lastPrinted>2014-09-08T19:17:03Z</cp:lastPrinted>
  <dcterms:created xsi:type="dcterms:W3CDTF">2014-06-30T23:43:52Z</dcterms:created>
  <dcterms:modified xsi:type="dcterms:W3CDTF">2014-09-09T18:24:49Z</dcterms:modified>
</cp:coreProperties>
</file>